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61" r:id="rId5"/>
    <p:sldMasterId id="2147483673" r:id="rId6"/>
  </p:sldMasterIdLst>
  <p:notesMasterIdLst>
    <p:notesMasterId r:id="rId18"/>
  </p:notesMasterIdLst>
  <p:handoutMasterIdLst>
    <p:handoutMasterId r:id="rId19"/>
  </p:handoutMasterIdLst>
  <p:sldIdLst>
    <p:sldId id="296" r:id="rId7"/>
    <p:sldId id="288" r:id="rId8"/>
    <p:sldId id="313" r:id="rId9"/>
    <p:sldId id="314" r:id="rId10"/>
    <p:sldId id="311" r:id="rId11"/>
    <p:sldId id="308" r:id="rId12"/>
    <p:sldId id="289" r:id="rId13"/>
    <p:sldId id="312" r:id="rId14"/>
    <p:sldId id="301" r:id="rId15"/>
    <p:sldId id="290" r:id="rId16"/>
    <p:sldId id="295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Gotham HTF Light" pitchFamily="2" charset="77"/>
      <p:regular r:id="rId26"/>
      <p:bold r:id="rId27"/>
      <p: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6789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3577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0366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7154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3943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0731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4308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419" userDrawn="1">
          <p15:clr>
            <a:srgbClr val="A4A3A4"/>
          </p15:clr>
        </p15:guide>
        <p15:guide id="4" orient="horz" pos="28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9BC5572-B374-A52F-D600-817A49BC5775}" name="Rodrigo Herrera" initials="RH" userId="f556c9f28080128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1164"/>
    <a:srgbClr val="91A3AD"/>
    <a:srgbClr val="000000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06"/>
    <p:restoredTop sz="94686"/>
  </p:normalViewPr>
  <p:slideViewPr>
    <p:cSldViewPr snapToGrid="0">
      <p:cViewPr varScale="1">
        <p:scale>
          <a:sx n="260" d="100"/>
          <a:sy n="260" d="100"/>
        </p:scale>
        <p:origin x="176" y="2064"/>
      </p:cViewPr>
      <p:guideLst>
        <p:guide pos="2880"/>
        <p:guide orient="horz" pos="419"/>
        <p:guide orient="horz" pos="286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86E2403-7186-45D0-B4D1-E49B3041C4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E01E75-6AF8-4CDB-A0DC-C3FA8FD08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BA618-6154-4D1D-9990-D55B0312279A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62FEF5-9454-4CE5-B04B-9B62BEDDD8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897262F-DF8F-4521-82DB-C860029652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C85C1-9FFF-4EB6-8701-46449ED11C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804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2/20/23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6789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3577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0366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7154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3943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0731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4308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67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88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18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0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04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58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86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32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4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36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90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2914651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5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0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8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3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0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445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445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30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9375F-C556-4295-8BCA-B57D29B84C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DBA034-B08D-4E05-A8F5-B3E68408C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BC0144-4358-4174-A667-963202B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24267B-8191-4B21-A37C-FB3565D8B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C614C1-5245-40D3-B178-EDC7B61B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240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6E68A-BE25-433A-AC59-1243258D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84E8F2-4DD2-49B8-A687-9D35BABA8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D3BB4C-B11D-43F0-80FB-36748D4C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4116F9-B88E-47CE-BF55-42AD360C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F119BD-5948-42A9-A383-B75152DF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140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CC95D-2519-4732-9267-B56A237E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9A81B6-7FB1-4298-B2F5-86B02378D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BC9DAB-95AA-4A31-8F19-96D3DBDB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A7A19E-4914-48EA-99BA-E415B4E99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79049B-B47E-44E2-8FD8-E99CB962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501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21040-BD84-4374-8975-49EC8D076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5E12F8-6CFC-43C0-BC1A-6304EAB7E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905B03-57F7-4095-A701-AFD023B45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1538733-4B04-44B0-993C-9FA4FD70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7E65096-308E-40D7-8007-CDBC03DE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107333-FE2A-401D-9FE6-133F57EC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995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2E965-6C61-492D-A4E9-263759E44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7CD8C0-53D8-4634-90B1-C179289A4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32A111-DC43-4F86-84EF-9777CBEB1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D1E8373-016C-4F1F-A16C-AE0A10257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2142DA0-3B67-4957-B48C-8DB012ECC4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DAB750-2FF0-4B26-9D02-2E499AD86A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66630F8-8309-49AB-AA81-817A1E1A6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5C78728-2284-4524-BF8F-DAAC50EE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143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27759-9A41-4F80-BA89-7059F046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E1FE18E-86CA-4C59-BA71-A59881AE95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642AE52-CCA7-4AC9-BBC7-07D9D19C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2B53B6E-DDA7-45DE-B527-C5E41928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0119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CAC66D4-D865-41F2-AEAB-DCFDF347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75E4DB6-55A5-4EA8-9BE3-0FE68D06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9CBFFB-D5C6-475B-8B55-1986D76C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16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47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1EBCE-9A23-47E8-9694-90ED098A2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5A43DC-A638-497F-B4E3-4D518BA6F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76CF2E-7F14-4550-92D4-F56A4646C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B1F6F8-5C65-4151-BF92-D1C5ED26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11A76D-4D95-4992-BF13-EEAE9EF5E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DDA942-6612-48FE-A427-CD8B8439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187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76A05-0E82-4B15-9305-795E7EC64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867B46-1950-4A00-B867-C88CF9505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363F92-3674-4873-9DB4-5C6BACBF8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187547-46F7-44B6-B104-574AE69B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205F2D-6E40-4D48-B9FC-4CD2A78C8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E67428-34BA-4200-8666-821B1039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637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E383E-B00D-49C1-956A-B5F5FCC94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C7F29B0-A844-4022-8CB7-3D7CD8151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5D4C4A-020D-4202-BBA8-0D59EDD63A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23560F-F695-4DD8-9EE5-29C4D3490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1EF367-857B-484B-A77A-4F1E864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8211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824BE66-8B7F-464C-B833-BD64A55868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9F84607-08ED-47E3-AD12-9EE03D94A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7D9210-E3AF-4C64-B09D-3A58ACDD37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C3519-E27E-4C57-97C8-20B679F1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AA22F6-6F08-47E7-B4F9-2DF256FC4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95017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B0F3D-EB60-4124-A4E9-724C6E50E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DA343D-8949-4D84-BACF-9CD05CF0D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C1B298-E06C-4A57-86DF-BCB7E4A9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DA19BE-8F40-4C0F-A457-ECA9C7097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D3B215-F521-40C0-A1DE-337F46F40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8200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65C4E-43AA-442D-B1BE-FC07018AD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173EF5-BAF4-4463-87DC-FD269B925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568861-E7D8-46CD-BA64-2EE501E4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C41971-D5CA-479A-88D0-8603ECE1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B4CDCB-8EB5-4128-978F-CDB09041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01596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3B20B-924D-43E2-A423-57C4F2F3C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8FC51E-2C3B-490F-A6C7-27999EAE3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2DE60-F8D7-4A92-94E8-4A17F6490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9611C0-CDCA-4320-B9A5-17FDD41F5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4D8D30-2B84-4844-8155-A60FA762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5847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CC2B8-936B-49F0-99AF-40FE7C94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F68A6E-70A1-4600-A489-9FFCBED2D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16E706-28E0-4BD3-A179-61C5D55F0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665C04-A41B-4AB2-9625-B7F5EDB178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FF4631A-D8E3-4B05-8941-CCC90EA7B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71FC86C-4D3D-4151-8F1E-75D9697C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3592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AF777-8C40-4D08-B88F-3A83C280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4E56BC-B642-4037-9F3A-22ABDB4DC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55CECB-F79D-4CE4-B878-6B651C849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43DB52-85F3-4D91-BECD-53F245E891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8ACF083-A654-419A-97EC-0C143C31C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446215-C44A-4D31-8C65-08D815EA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1834343-EC6E-4145-8190-F7DDC7F8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CF4804D-44BE-4D68-B140-4DACA8E7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0646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76C1F-C9C8-46D4-84C2-7B0675BF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B4B8D6-3043-4623-81B7-6281FEFC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22722C3-E957-4E14-B049-1B0A779D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C2D5B64-2F90-4AB8-9DE6-CE475472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828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2">
                <a:solidFill>
                  <a:schemeClr val="tx1">
                    <a:tint val="75000"/>
                  </a:schemeClr>
                </a:solidFill>
              </a:defRPr>
            </a:lvl1pPr>
            <a:lvl2pPr marL="457611" indent="0">
              <a:buNone/>
              <a:defRPr sz="1802">
                <a:solidFill>
                  <a:schemeClr val="tx1">
                    <a:tint val="75000"/>
                  </a:schemeClr>
                </a:solidFill>
              </a:defRPr>
            </a:lvl2pPr>
            <a:lvl3pPr marL="915223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3pPr>
            <a:lvl4pPr marL="13728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304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805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566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328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6089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42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BFAB060-EEF7-4A8C-9217-BDE26B0B07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06A7D6-4B98-4093-BBDC-A34356D2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F51168-80F8-4E64-98D8-36A11207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21166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FB334-ED66-4B95-84AB-DAEB10BF0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675938-B6DB-4DDC-BB5E-55536879D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382426-6B16-4D2D-912A-A35CDC93A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2A36C91-69CB-4835-8AAC-66A00F12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46AA15-5462-4FB7-970E-C84DD2387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8FA66E-8FA5-43E2-80E3-943FDAA1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89498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6A0F1-0A55-4622-9856-BABA7D54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E14C697-EC3D-47D9-9257-CBAD1B497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B2E6BA-AF70-4806-A1DB-18F0450B0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20C16C-C0AB-4C46-8117-9BDD3B4A35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6CD3D9-09A7-4BBC-BACE-F2389530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9B13F7C-8E1F-4362-9382-DA8AE1925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9671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1D3C0-5EA5-4B13-9E5D-CF1B2DFA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2C0D4B-32DE-4613-97B2-AA89D0C7B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9E8F1A-DBEA-47D7-8250-465069033B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89D97F-4CA1-4987-A58A-9AF958166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66556E-1058-4449-A912-8A12C9E9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12540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D4BAEF-AC34-48D9-A8C0-6B52A6F0D3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086822E-D489-4976-A234-5A6EEA795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C080C2-F8A2-431B-996B-9F671A22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20/02/2023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897D62-FC43-4A53-855B-A80A8461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5F3059-9641-4D04-A7CC-B5870B35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25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1306"/>
            <a:ext cx="4038600" cy="2547938"/>
          </a:xfrm>
          <a:prstGeom prst="rect">
            <a:avLst/>
          </a:prstGeom>
        </p:spPr>
        <p:txBody>
          <a:bodyPr/>
          <a:lstStyle>
            <a:lvl1pPr>
              <a:defRPr sz="2803"/>
            </a:lvl1pPr>
            <a:lvl2pPr>
              <a:defRPr sz="2402"/>
            </a:lvl2pPr>
            <a:lvl3pPr>
              <a:defRPr sz="2002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1306"/>
            <a:ext cx="4038600" cy="2547938"/>
          </a:xfrm>
          <a:prstGeom prst="rect">
            <a:avLst/>
          </a:prstGeom>
        </p:spPr>
        <p:txBody>
          <a:bodyPr/>
          <a:lstStyle>
            <a:lvl1pPr>
              <a:defRPr sz="2803"/>
            </a:lvl1pPr>
            <a:lvl2pPr>
              <a:defRPr sz="2402"/>
            </a:lvl2pPr>
            <a:lvl3pPr>
              <a:defRPr sz="2002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2" b="1"/>
            </a:lvl1pPr>
            <a:lvl2pPr marL="457611" indent="0">
              <a:buNone/>
              <a:defRPr sz="2002" b="1"/>
            </a:lvl2pPr>
            <a:lvl3pPr marL="915223" indent="0">
              <a:buNone/>
              <a:defRPr sz="1802" b="1"/>
            </a:lvl3pPr>
            <a:lvl4pPr marL="1372834" indent="0">
              <a:buNone/>
              <a:defRPr sz="1601" b="1"/>
            </a:lvl4pPr>
            <a:lvl5pPr marL="1830446" indent="0">
              <a:buNone/>
              <a:defRPr sz="1601" b="1"/>
            </a:lvl5pPr>
            <a:lvl6pPr marL="2288057" indent="0">
              <a:buNone/>
              <a:defRPr sz="1601" b="1"/>
            </a:lvl6pPr>
            <a:lvl7pPr marL="2745669" indent="0">
              <a:buNone/>
              <a:defRPr sz="1601" b="1"/>
            </a:lvl7pPr>
            <a:lvl8pPr marL="3203280" indent="0">
              <a:buNone/>
              <a:defRPr sz="1601" b="1"/>
            </a:lvl8pPr>
            <a:lvl9pPr marL="3660892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2"/>
            </a:lvl1pPr>
            <a:lvl2pPr>
              <a:defRPr sz="2002"/>
            </a:lvl2pPr>
            <a:lvl3pPr>
              <a:defRPr sz="1802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2" b="1"/>
            </a:lvl1pPr>
            <a:lvl2pPr marL="457611" indent="0">
              <a:buNone/>
              <a:defRPr sz="2002" b="1"/>
            </a:lvl2pPr>
            <a:lvl3pPr marL="915223" indent="0">
              <a:buNone/>
              <a:defRPr sz="1802" b="1"/>
            </a:lvl3pPr>
            <a:lvl4pPr marL="1372834" indent="0">
              <a:buNone/>
              <a:defRPr sz="1601" b="1"/>
            </a:lvl4pPr>
            <a:lvl5pPr marL="1830446" indent="0">
              <a:buNone/>
              <a:defRPr sz="1601" b="1"/>
            </a:lvl5pPr>
            <a:lvl6pPr marL="2288057" indent="0">
              <a:buNone/>
              <a:defRPr sz="1601" b="1"/>
            </a:lvl6pPr>
            <a:lvl7pPr marL="2745669" indent="0">
              <a:buNone/>
              <a:defRPr sz="1601" b="1"/>
            </a:lvl7pPr>
            <a:lvl8pPr marL="3203280" indent="0">
              <a:buNone/>
              <a:defRPr sz="1601" b="1"/>
            </a:lvl8pPr>
            <a:lvl9pPr marL="3660892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2"/>
            </a:lvl1pPr>
            <a:lvl2pPr>
              <a:defRPr sz="2002"/>
            </a:lvl2pPr>
            <a:lvl3pPr>
              <a:defRPr sz="1802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8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90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7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3"/>
            </a:lvl1pPr>
            <a:lvl2pPr>
              <a:defRPr sz="2803"/>
            </a:lvl2pPr>
            <a:lvl3pPr>
              <a:defRPr sz="2402"/>
            </a:lvl3pPr>
            <a:lvl4pPr>
              <a:defRPr sz="2002"/>
            </a:lvl4pPr>
            <a:lvl5pPr>
              <a:defRPr sz="2002"/>
            </a:lvl5pPr>
            <a:lvl6pPr>
              <a:defRPr sz="2002"/>
            </a:lvl6pPr>
            <a:lvl7pPr>
              <a:defRPr sz="2002"/>
            </a:lvl7pPr>
            <a:lvl8pPr>
              <a:defRPr sz="2002"/>
            </a:lvl8pPr>
            <a:lvl9pPr>
              <a:defRPr sz="20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1"/>
            </a:lvl1pPr>
            <a:lvl2pPr marL="457611" indent="0">
              <a:buNone/>
              <a:defRPr sz="1201"/>
            </a:lvl2pPr>
            <a:lvl3pPr marL="915223" indent="0">
              <a:buNone/>
              <a:defRPr sz="1001"/>
            </a:lvl3pPr>
            <a:lvl4pPr marL="1372834" indent="0">
              <a:buNone/>
              <a:defRPr sz="901"/>
            </a:lvl4pPr>
            <a:lvl5pPr marL="1830446" indent="0">
              <a:buNone/>
              <a:defRPr sz="901"/>
            </a:lvl5pPr>
            <a:lvl6pPr marL="2288057" indent="0">
              <a:buNone/>
              <a:defRPr sz="901"/>
            </a:lvl6pPr>
            <a:lvl7pPr marL="2745669" indent="0">
              <a:buNone/>
              <a:defRPr sz="901"/>
            </a:lvl7pPr>
            <a:lvl8pPr marL="3203280" indent="0">
              <a:buNone/>
              <a:defRPr sz="901"/>
            </a:lvl8pPr>
            <a:lvl9pPr marL="3660892" indent="0">
              <a:buNone/>
              <a:defRPr sz="9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1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3600452"/>
            <a:ext cx="5486400" cy="425053"/>
          </a:xfrm>
          <a:prstGeom prst="rect">
            <a:avLst/>
          </a:prstGeom>
        </p:spPr>
        <p:txBody>
          <a:bodyPr anchor="b"/>
          <a:lstStyle>
            <a:lvl1pPr algn="l">
              <a:defRPr sz="200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459582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3"/>
            </a:lvl1pPr>
            <a:lvl2pPr marL="457611" indent="0">
              <a:buNone/>
              <a:defRPr sz="2803"/>
            </a:lvl2pPr>
            <a:lvl3pPr marL="915223" indent="0">
              <a:buNone/>
              <a:defRPr sz="2402"/>
            </a:lvl3pPr>
            <a:lvl4pPr marL="1372834" indent="0">
              <a:buNone/>
              <a:defRPr sz="2002"/>
            </a:lvl4pPr>
            <a:lvl5pPr marL="1830446" indent="0">
              <a:buNone/>
              <a:defRPr sz="2002"/>
            </a:lvl5pPr>
            <a:lvl6pPr marL="2288057" indent="0">
              <a:buNone/>
              <a:defRPr sz="2002"/>
            </a:lvl6pPr>
            <a:lvl7pPr marL="2745669" indent="0">
              <a:buNone/>
              <a:defRPr sz="2002"/>
            </a:lvl7pPr>
            <a:lvl8pPr marL="3203280" indent="0">
              <a:buNone/>
              <a:defRPr sz="2002"/>
            </a:lvl8pPr>
            <a:lvl9pPr marL="3660892" indent="0">
              <a:buNone/>
              <a:defRPr sz="200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4025506"/>
            <a:ext cx="5486400" cy="603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1"/>
            </a:lvl1pPr>
            <a:lvl2pPr marL="457611" indent="0">
              <a:buNone/>
              <a:defRPr sz="1201"/>
            </a:lvl2pPr>
            <a:lvl3pPr marL="915223" indent="0">
              <a:buNone/>
              <a:defRPr sz="1001"/>
            </a:lvl3pPr>
            <a:lvl4pPr marL="1372834" indent="0">
              <a:buNone/>
              <a:defRPr sz="901"/>
            </a:lvl4pPr>
            <a:lvl5pPr marL="1830446" indent="0">
              <a:buNone/>
              <a:defRPr sz="901"/>
            </a:lvl5pPr>
            <a:lvl6pPr marL="2288057" indent="0">
              <a:buNone/>
              <a:defRPr sz="901"/>
            </a:lvl6pPr>
            <a:lvl7pPr marL="2745669" indent="0">
              <a:buNone/>
              <a:defRPr sz="901"/>
            </a:lvl7pPr>
            <a:lvl8pPr marL="3203280" indent="0">
              <a:buNone/>
              <a:defRPr sz="901"/>
            </a:lvl8pPr>
            <a:lvl9pPr marL="3660892" indent="0">
              <a:buNone/>
              <a:defRPr sz="9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0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</p:spPr>
      </p:pic>
      <p:grpSp>
        <p:nvGrpSpPr>
          <p:cNvPr id="3" name="Group 11">
            <a:extLst>
              <a:ext uri="{FF2B5EF4-FFF2-40B4-BE49-F238E27FC236}">
                <a16:creationId xmlns:a16="http://schemas.microsoft.com/office/drawing/2014/main" id="{E4E33793-F111-421E-B38E-CCE6CD0B9FB8}"/>
              </a:ext>
            </a:extLst>
          </p:cNvPr>
          <p:cNvGrpSpPr/>
          <p:nvPr userDrawn="1"/>
        </p:nvGrpSpPr>
        <p:grpSpPr>
          <a:xfrm>
            <a:off x="202298" y="233239"/>
            <a:ext cx="8750049" cy="4701118"/>
            <a:chOff x="206087" y="237647"/>
            <a:chExt cx="8742460" cy="4697041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9D1FEC27-2353-41B6-8ECD-AA32CB97F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4A8112B5-11E5-4338-99B4-86BCBE239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348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611" rtl="0" eaLnBrk="1" latinLnBrk="0" hangingPunct="1">
        <a:spcBef>
          <a:spcPct val="0"/>
        </a:spcBef>
        <a:buNone/>
        <a:defRPr sz="44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3209" indent="-343209" algn="l" defTabSz="457611" rtl="0" eaLnBrk="1" latinLnBrk="0" hangingPunct="1">
        <a:spcBef>
          <a:spcPct val="20000"/>
        </a:spcBef>
        <a:buFont typeface="Arial"/>
        <a:buChar char="•"/>
        <a:defRPr sz="3203" kern="1200">
          <a:solidFill>
            <a:schemeClr val="tx1"/>
          </a:solidFill>
          <a:latin typeface="+mn-lt"/>
          <a:ea typeface="+mn-ea"/>
          <a:cs typeface="+mn-cs"/>
        </a:defRPr>
      </a:lvl1pPr>
      <a:lvl2pPr marL="743619" indent="-286007" algn="l" defTabSz="457611" rtl="0" eaLnBrk="1" latinLnBrk="0" hangingPunct="1">
        <a:spcBef>
          <a:spcPct val="20000"/>
        </a:spcBef>
        <a:buFont typeface="Arial"/>
        <a:buChar char="–"/>
        <a:defRPr sz="2803" kern="1200">
          <a:solidFill>
            <a:schemeClr val="tx1"/>
          </a:solidFill>
          <a:latin typeface="+mn-lt"/>
          <a:ea typeface="+mn-ea"/>
          <a:cs typeface="+mn-cs"/>
        </a:defRPr>
      </a:lvl2pPr>
      <a:lvl3pPr marL="1144029" indent="-228806" algn="l" defTabSz="457611" rtl="0" eaLnBrk="1" latinLnBrk="0" hangingPunct="1">
        <a:spcBef>
          <a:spcPct val="20000"/>
        </a:spcBef>
        <a:buFont typeface="Arial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3pPr>
      <a:lvl4pPr marL="1601640" indent="-228806" algn="l" defTabSz="457611" rtl="0" eaLnBrk="1" latinLnBrk="0" hangingPunct="1">
        <a:spcBef>
          <a:spcPct val="20000"/>
        </a:spcBef>
        <a:buFont typeface="Arial"/>
        <a:buChar char="–"/>
        <a:defRPr sz="2002" kern="1200">
          <a:solidFill>
            <a:schemeClr val="tx1"/>
          </a:solidFill>
          <a:latin typeface="+mn-lt"/>
          <a:ea typeface="+mn-ea"/>
          <a:cs typeface="+mn-cs"/>
        </a:defRPr>
      </a:lvl4pPr>
      <a:lvl5pPr marL="2059252" indent="-228806" algn="l" defTabSz="457611" rtl="0" eaLnBrk="1" latinLnBrk="0" hangingPunct="1">
        <a:spcBef>
          <a:spcPct val="20000"/>
        </a:spcBef>
        <a:buFont typeface="Arial"/>
        <a:buChar char="»"/>
        <a:defRPr sz="2002" kern="1200">
          <a:solidFill>
            <a:schemeClr val="tx1"/>
          </a:solidFill>
          <a:latin typeface="+mn-lt"/>
          <a:ea typeface="+mn-ea"/>
          <a:cs typeface="+mn-cs"/>
        </a:defRPr>
      </a:lvl5pPr>
      <a:lvl6pPr marL="2516863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475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086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8pPr>
      <a:lvl9pPr marL="3889698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11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223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834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446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057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669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280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0892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3345D4B6-5C8A-46F1-BD92-07CC1932486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CEF144A-C01E-42E4-AD88-A4ADE33ED78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01275" y="735720"/>
            <a:ext cx="2048562" cy="240156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4947A72-07CF-48AB-A9E1-B1A7C1748D0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794167" y="2190067"/>
            <a:ext cx="2022369" cy="24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1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99C1D268-9D15-4D61-B40C-607B8253BA1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507E7BF8-8585-452D-9A02-B2574342BEF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18476" y="204764"/>
            <a:ext cx="8707050" cy="47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3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lioglima/fase5-app-world/blob/main/Desenvolvendo%20um%20app.csv" TargetMode="External"/><Relationship Id="rId5" Type="http://schemas.openxmlformats.org/officeDocument/2006/relationships/hyperlink" Target="https://www.figma.com/proto/qUVFbvQ5pQ9GHWly1ktJuO/App-Exercicio?node-id=0%3A1&amp;scaling=min-zoom&amp;page-id=0%3A1&amp;starting-point-node-id=1%3A110" TargetMode="External"/><Relationship Id="rId4" Type="http://schemas.openxmlformats.org/officeDocument/2006/relationships/hyperlink" Target="https://github.com/elioglima/fase5-app-world.g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www.figma.com/proto/qUVFbvQ5pQ9GHWly1ktJuO/App-Exercicio?node-id=0%3A1&amp;scaling=min-zoom&amp;page-id=0%3A1&amp;starting-point-node-id=1%3A11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B7A376C-95AF-43F4-B450-0B1A13F2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017" y="-510006"/>
            <a:ext cx="5847647" cy="46524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8308687-AD83-4F2B-A2CE-C510B69BFEF1}"/>
              </a:ext>
            </a:extLst>
          </p:cNvPr>
          <p:cNvSpPr txBox="1">
            <a:spLocks/>
          </p:cNvSpPr>
          <p:nvPr/>
        </p:nvSpPr>
        <p:spPr>
          <a:xfrm>
            <a:off x="343450" y="543378"/>
            <a:ext cx="2265132" cy="503404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6417">
              <a:defRPr/>
            </a:pPr>
            <a:r>
              <a:rPr lang="pt-BR" sz="2800" b="1" dirty="0">
                <a:solidFill>
                  <a:srgbClr val="ED145B"/>
                </a:solidFill>
                <a:latin typeface="Calibri"/>
                <a:cs typeface="Calibri"/>
              </a:rPr>
              <a:t>2TDSOS-2022</a:t>
            </a: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1EFF7DBE-7E5E-4240-AFB1-67B13396C666}"/>
              </a:ext>
            </a:extLst>
          </p:cNvPr>
          <p:cNvSpPr txBox="1"/>
          <p:nvPr/>
        </p:nvSpPr>
        <p:spPr>
          <a:xfrm>
            <a:off x="301171" y="1142199"/>
            <a:ext cx="45132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000" dirty="0">
                <a:solidFill>
                  <a:srgbClr val="FFFF00"/>
                </a:solidFill>
                <a:latin typeface="Calibri"/>
                <a:cs typeface="Calibri"/>
              </a:rPr>
              <a:t>Documentando</a:t>
            </a:r>
            <a:r>
              <a:rPr lang="pt-BR" sz="2000" dirty="0">
                <a:solidFill>
                  <a:srgbClr val="FFFF00"/>
                </a:solidFill>
                <a:ea typeface="+mn-lt"/>
                <a:cs typeface="+mn-lt"/>
              </a:rPr>
              <a:t> o projeto de um APP</a:t>
            </a:r>
            <a:br>
              <a:rPr lang="pt-BR" sz="2000" dirty="0">
                <a:solidFill>
                  <a:srgbClr val="FFFF00"/>
                </a:solidFill>
                <a:ea typeface="+mn-lt"/>
                <a:cs typeface="+mn-lt"/>
              </a:rPr>
            </a:br>
            <a:endParaRPr lang="pt-BR" sz="2000" dirty="0">
              <a:solidFill>
                <a:srgbClr val="FFFF00"/>
              </a:solidFill>
              <a:ea typeface="+mn-lt"/>
              <a:cs typeface="+mn-lt"/>
            </a:endParaRPr>
          </a:p>
        </p:txBody>
      </p:sp>
      <p:pic>
        <p:nvPicPr>
          <p:cNvPr id="6" name="Picture 613">
            <a:extLst>
              <a:ext uri="{FF2B5EF4-FFF2-40B4-BE49-F238E27FC236}">
                <a16:creationId xmlns:a16="http://schemas.microsoft.com/office/drawing/2014/main" id="{445973ED-42BB-4063-B126-672FFCCA877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09604" y="4587640"/>
            <a:ext cx="1286627" cy="247194"/>
          </a:xfrm>
          <a:prstGeom prst="rect">
            <a:avLst/>
          </a:prstGeom>
        </p:spPr>
      </p:pic>
      <p:sp>
        <p:nvSpPr>
          <p:cNvPr id="2" name="TextBox 59">
            <a:extLst>
              <a:ext uri="{FF2B5EF4-FFF2-40B4-BE49-F238E27FC236}">
                <a16:creationId xmlns:a16="http://schemas.microsoft.com/office/drawing/2014/main" id="{ACC3EE49-E789-4EEB-C29A-C9055EBCCCF2}"/>
              </a:ext>
            </a:extLst>
          </p:cNvPr>
          <p:cNvSpPr txBox="1"/>
          <p:nvPr/>
        </p:nvSpPr>
        <p:spPr>
          <a:xfrm>
            <a:off x="702840" y="1909985"/>
            <a:ext cx="3448628" cy="535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Gotham HTF Light"/>
              </a:rPr>
              <a:t>Elio Gonçalves de Lima</a:t>
            </a:r>
          </a:p>
          <a:p>
            <a:pPr>
              <a:lnSpc>
                <a:spcPct val="90000"/>
              </a:lnSpc>
            </a:pPr>
            <a:r>
              <a:rPr lang="pt-BR" sz="1600" dirty="0">
                <a:solidFill>
                  <a:srgbClr val="ED145B"/>
                </a:solidFill>
                <a:latin typeface="Calibri"/>
                <a:cs typeface="Gotham HTF Bold"/>
              </a:rPr>
              <a:t>RM92270</a:t>
            </a: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0203E88F-927D-E0A5-18E2-382F046CCF09}"/>
              </a:ext>
            </a:extLst>
          </p:cNvPr>
          <p:cNvSpPr txBox="1"/>
          <p:nvPr/>
        </p:nvSpPr>
        <p:spPr>
          <a:xfrm>
            <a:off x="702840" y="2445516"/>
            <a:ext cx="3448628" cy="535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Gotham HTF Light"/>
              </a:rPr>
              <a:t>Andrei Vedovato</a:t>
            </a:r>
          </a:p>
          <a:p>
            <a:pPr>
              <a:lnSpc>
                <a:spcPct val="90000"/>
              </a:lnSpc>
            </a:pPr>
            <a:r>
              <a:rPr lang="pt-BR" sz="1600" dirty="0">
                <a:solidFill>
                  <a:srgbClr val="ED145B"/>
                </a:solidFill>
                <a:latin typeface="Calibri"/>
                <a:cs typeface="Gotham HTF Bold"/>
              </a:rPr>
              <a:t>RM92217</a:t>
            </a:r>
          </a:p>
        </p:txBody>
      </p:sp>
      <p:sp>
        <p:nvSpPr>
          <p:cNvPr id="11" name="TextBox 59">
            <a:extLst>
              <a:ext uri="{FF2B5EF4-FFF2-40B4-BE49-F238E27FC236}">
                <a16:creationId xmlns:a16="http://schemas.microsoft.com/office/drawing/2014/main" id="{2D6B3FDC-2DCC-3B6A-B6FA-8774E91CE0D3}"/>
              </a:ext>
            </a:extLst>
          </p:cNvPr>
          <p:cNvSpPr txBox="1"/>
          <p:nvPr/>
        </p:nvSpPr>
        <p:spPr>
          <a:xfrm>
            <a:off x="702840" y="2981047"/>
            <a:ext cx="3448628" cy="535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Gotham HTF Light"/>
              </a:rPr>
              <a:t>Rafaela Rosso </a:t>
            </a:r>
            <a:r>
              <a:rPr lang="pt-BR" sz="1600" b="1">
                <a:solidFill>
                  <a:schemeClr val="accent1">
                    <a:lumMod val="20000"/>
                    <a:lumOff val="80000"/>
                  </a:schemeClr>
                </a:solidFill>
                <a:latin typeface="Calibri"/>
                <a:cs typeface="Gotham HTF Light"/>
              </a:rPr>
              <a:t>Pacheco</a:t>
            </a:r>
            <a:endParaRPr lang="pt-BR" sz="1600" b="1" dirty="0">
              <a:solidFill>
                <a:schemeClr val="accent1">
                  <a:lumMod val="20000"/>
                  <a:lumOff val="80000"/>
                </a:schemeClr>
              </a:solidFill>
              <a:latin typeface="Calibri"/>
              <a:cs typeface="Gotham HTF Light"/>
            </a:endParaRPr>
          </a:p>
          <a:p>
            <a:pPr>
              <a:lnSpc>
                <a:spcPct val="90000"/>
              </a:lnSpc>
            </a:pPr>
            <a:r>
              <a:rPr lang="pt-BR" sz="1600" dirty="0">
                <a:solidFill>
                  <a:srgbClr val="ED145B"/>
                </a:solidFill>
                <a:latin typeface="Calibri"/>
                <a:cs typeface="Gotham HTF Bold"/>
              </a:rPr>
              <a:t>RM92241</a:t>
            </a:r>
          </a:p>
        </p:txBody>
      </p:sp>
    </p:spTree>
    <p:extLst>
      <p:ext uri="{BB962C8B-B14F-4D97-AF65-F5344CB8AC3E}">
        <p14:creationId xmlns:p14="http://schemas.microsoft.com/office/powerpoint/2010/main" val="1630752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Título 11">
            <a:extLst>
              <a:ext uri="{FF2B5EF4-FFF2-40B4-BE49-F238E27FC236}">
                <a16:creationId xmlns:a16="http://schemas.microsoft.com/office/drawing/2014/main" id="{989449B9-0213-4966-914F-6DD900AAA280}"/>
              </a:ext>
            </a:extLst>
          </p:cNvPr>
          <p:cNvSpPr txBox="1">
            <a:spLocks/>
          </p:cNvSpPr>
          <p:nvPr/>
        </p:nvSpPr>
        <p:spPr>
          <a:xfrm>
            <a:off x="104385" y="166532"/>
            <a:ext cx="3560472" cy="50162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rgbClr val="ED145B"/>
                </a:solidFill>
                <a:latin typeface="Calibri"/>
                <a:cs typeface="Calibri"/>
              </a:rPr>
              <a:t>MVP </a:t>
            </a:r>
            <a:r>
              <a:rPr lang="pt-BR" sz="2800" dirty="0">
                <a:solidFill>
                  <a:schemeClr val="bg1"/>
                </a:solidFill>
                <a:latin typeface="Calibri"/>
                <a:cs typeface="Calibri"/>
              </a:rPr>
              <a:t>diagrama</a:t>
            </a:r>
          </a:p>
        </p:txBody>
      </p:sp>
      <p:pic>
        <p:nvPicPr>
          <p:cNvPr id="2308" name="Picture 613" descr="Icon&#10;&#10;Description automatically generated">
            <a:extLst>
              <a:ext uri="{FF2B5EF4-FFF2-40B4-BE49-F238E27FC236}">
                <a16:creationId xmlns:a16="http://schemas.microsoft.com/office/drawing/2014/main" id="{540D4934-C9EB-4A62-ABC8-02A25096B0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38356" y="205978"/>
            <a:ext cx="1181909" cy="31774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4D68DF4-5024-B22B-1B8C-D759C9025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847" y="1127471"/>
            <a:ext cx="2508885" cy="1576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6F26DDA-336C-2A26-FB3F-F6E5F35E4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556" y="2954184"/>
            <a:ext cx="2660921" cy="1671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9290698-2EC1-8578-B282-6AAB2BB0E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55" y="1017233"/>
            <a:ext cx="2209815" cy="3672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052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43F47A1-BFB1-4974-9E83-8F39BAD2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529" y="4139378"/>
            <a:ext cx="628425" cy="515858"/>
          </a:xfrm>
          <a:prstGeom prst="rect">
            <a:avLst/>
          </a:prstGeom>
        </p:spPr>
      </p:pic>
      <p:sp>
        <p:nvSpPr>
          <p:cNvPr id="14" name="Título 11">
            <a:extLst>
              <a:ext uri="{FF2B5EF4-FFF2-40B4-BE49-F238E27FC236}">
                <a16:creationId xmlns:a16="http://schemas.microsoft.com/office/drawing/2014/main" id="{2803B971-E16E-44F1-A08E-C41321E494E4}"/>
              </a:ext>
            </a:extLst>
          </p:cNvPr>
          <p:cNvSpPr txBox="1">
            <a:spLocks/>
          </p:cNvSpPr>
          <p:nvPr/>
        </p:nvSpPr>
        <p:spPr>
          <a:xfrm>
            <a:off x="3441810" y="966685"/>
            <a:ext cx="1709671" cy="46456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>
                <a:solidFill>
                  <a:srgbClr val="ED145B"/>
                </a:solidFill>
                <a:latin typeface="Calibri"/>
                <a:cs typeface="Calibri"/>
              </a:rPr>
              <a:t>Obrigado!</a:t>
            </a:r>
          </a:p>
        </p:txBody>
      </p:sp>
      <p:sp>
        <p:nvSpPr>
          <p:cNvPr id="17" name="CaixaDeTexto 20">
            <a:extLst>
              <a:ext uri="{FF2B5EF4-FFF2-40B4-BE49-F238E27FC236}">
                <a16:creationId xmlns:a16="http://schemas.microsoft.com/office/drawing/2014/main" id="{25CF9AAA-A938-49AC-84DB-B4B6B1F11D55}"/>
              </a:ext>
            </a:extLst>
          </p:cNvPr>
          <p:cNvSpPr txBox="1"/>
          <p:nvPr/>
        </p:nvSpPr>
        <p:spPr>
          <a:xfrm>
            <a:off x="1807599" y="2252665"/>
            <a:ext cx="5199260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Estamos prontos para maiores esclarecimentos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613">
            <a:extLst>
              <a:ext uri="{FF2B5EF4-FFF2-40B4-BE49-F238E27FC236}">
                <a16:creationId xmlns:a16="http://schemas.microsoft.com/office/drawing/2014/main" id="{7E7FDF83-2AF8-41B5-A7DF-1AAF06ED8AB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51427" y="3766416"/>
            <a:ext cx="1286627" cy="24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E12B3253-E12A-430E-BA68-5C41AC30CAF7}"/>
              </a:ext>
            </a:extLst>
          </p:cNvPr>
          <p:cNvSpPr txBox="1"/>
          <p:nvPr/>
        </p:nvSpPr>
        <p:spPr>
          <a:xfrm>
            <a:off x="857829" y="1174589"/>
            <a:ext cx="6277700" cy="19716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100">
                <a:solidFill>
                  <a:schemeClr val="accent1">
                    <a:lumMod val="20000"/>
                    <a:lumOff val="80000"/>
                  </a:schemeClr>
                </a:solidFill>
                <a:latin typeface="Gotham HTF Light"/>
              </a:defRPr>
            </a:lvl1pPr>
          </a:lstStyle>
          <a:p>
            <a:pPr algn="just"/>
            <a:r>
              <a:rPr lang="pt-BR" sz="140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Vamos planejar e documentar os passos para execução do MVP de um app, pensando em quais recursos trabalhados anteriormente, como APIs e Soluções Tecnológicas, podemos implementar nesse projeto e, também, qual plataforma vamos atender (Android, iOS ou ambas).</a:t>
            </a:r>
            <a:endParaRPr lang="en-US">
              <a:latin typeface="Roboto"/>
              <a:ea typeface="Roboto"/>
              <a:cs typeface="Roboto"/>
            </a:endParaRPr>
          </a:p>
          <a:p>
            <a:pPr algn="just"/>
            <a:endParaRPr lang="pt-BR" sz="1400" dirty="0">
              <a:solidFill>
                <a:srgbClr val="91A3AD"/>
              </a:solidFill>
              <a:latin typeface="Roboto" panose="02000000000000000000" pitchFamily="2" charset="0"/>
            </a:endParaRPr>
          </a:p>
          <a:p>
            <a:pPr algn="just"/>
            <a:r>
              <a:rPr lang="pt-BR" sz="1400" b="0" i="0">
                <a:solidFill>
                  <a:srgbClr val="91A3AD"/>
                </a:solidFill>
                <a:effectLst/>
                <a:latin typeface="Roboto"/>
                <a:ea typeface="Roboto"/>
                <a:cs typeface="Roboto"/>
              </a:rPr>
              <a:t>Durante esta atividade, o grupo deverá realizar um Brainstorm, e captar as ideias para um app a ser executado pela equipe da Startup </a:t>
            </a:r>
            <a:r>
              <a:rPr lang="pt-BR" sz="1400" b="0" i="0" err="1">
                <a:solidFill>
                  <a:srgbClr val="91A3AD"/>
                </a:solidFill>
                <a:effectLst/>
                <a:latin typeface="Roboto"/>
                <a:ea typeface="Roboto"/>
                <a:cs typeface="Roboto"/>
              </a:rPr>
              <a:t>One</a:t>
            </a:r>
            <a:r>
              <a:rPr lang="pt-BR" sz="1400" b="0" i="0">
                <a:solidFill>
                  <a:srgbClr val="91A3AD"/>
                </a:solidFill>
                <a:effectLst/>
                <a:latin typeface="Roboto"/>
                <a:ea typeface="Roboto"/>
                <a:cs typeface="Roboto"/>
              </a:rPr>
              <a:t>. Dentre as ideias, escolha aquela mais viável e prepare o material de apresentação.</a:t>
            </a:r>
            <a:endParaRPr lang="pt-BR" sz="1400">
              <a:latin typeface="Roboto"/>
              <a:ea typeface="Roboto"/>
              <a:cs typeface="Roboto"/>
            </a:endParaRP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F2933577-5D19-4CFD-A7C0-E4658ACDE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28" y="326717"/>
            <a:ext cx="7031628" cy="408215"/>
          </a:xfrm>
        </p:spPr>
        <p:txBody>
          <a:bodyPr lIns="91440" tIns="45720" rIns="91440" bIns="45720" anchor="t"/>
          <a:lstStyle/>
          <a:p>
            <a:pPr algn="l" fontAlgn="base"/>
            <a:r>
              <a:rPr lang="pt-BR" sz="2800" b="1" dirty="0">
                <a:solidFill>
                  <a:srgbClr val="ED145B"/>
                </a:solidFill>
                <a:latin typeface="Calibri"/>
                <a:cs typeface="Calibri"/>
              </a:rPr>
              <a:t>Cap1 </a:t>
            </a:r>
            <a:r>
              <a:rPr lang="pt-BR" sz="1400" b="0" i="0" dirty="0">
                <a:solidFill>
                  <a:srgbClr val="E4E4E4"/>
                </a:solidFill>
                <a:effectLst/>
                <a:latin typeface="Roboto" panose="02000000000000000000" pitchFamily="2" charset="0"/>
              </a:rPr>
              <a:t>O mundo das pequenas telas - Documentando o projeto de um APP</a:t>
            </a:r>
            <a:br>
              <a:rPr lang="pt-BR" sz="1400" b="0" i="0" dirty="0">
                <a:solidFill>
                  <a:srgbClr val="E4E4E4"/>
                </a:solidFill>
                <a:effectLst/>
                <a:latin typeface="Roboto" panose="02000000000000000000" pitchFamily="2" charset="0"/>
              </a:rPr>
            </a:br>
            <a:br>
              <a:rPr lang="pt-BR" sz="1050" b="0" i="0" dirty="0">
                <a:solidFill>
                  <a:srgbClr val="FFFFFF"/>
                </a:solidFill>
                <a:effectLst/>
                <a:latin typeface="Gotham HTF Book"/>
              </a:rPr>
            </a:br>
            <a:br>
              <a:rPr lang="pt-BR" sz="1050" b="0" i="0" dirty="0">
                <a:solidFill>
                  <a:srgbClr val="FFFFFF"/>
                </a:solidFill>
                <a:effectLst/>
                <a:latin typeface="Gotham HTF Book"/>
              </a:rPr>
            </a:br>
            <a:endParaRPr lang="pt-BR" sz="2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15" name="Picture 613">
            <a:extLst>
              <a:ext uri="{FF2B5EF4-FFF2-40B4-BE49-F238E27FC236}">
                <a16:creationId xmlns:a16="http://schemas.microsoft.com/office/drawing/2014/main" id="{90FFBC36-8079-4A45-9C6B-ED6DB37F876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38356" y="205978"/>
            <a:ext cx="1181909" cy="31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35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E12B3253-E12A-430E-BA68-5C41AC30CAF7}"/>
              </a:ext>
            </a:extLst>
          </p:cNvPr>
          <p:cNvSpPr txBox="1"/>
          <p:nvPr/>
        </p:nvSpPr>
        <p:spPr>
          <a:xfrm>
            <a:off x="857829" y="1174589"/>
            <a:ext cx="7336182" cy="32265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100">
                <a:solidFill>
                  <a:schemeClr val="accent1">
                    <a:lumMod val="20000"/>
                    <a:lumOff val="80000"/>
                  </a:schemeClr>
                </a:solidFill>
                <a:latin typeface="Gotham HTF Light"/>
              </a:defRPr>
            </a:lvl1pPr>
          </a:lstStyle>
          <a:p>
            <a:r>
              <a:rPr lang="pt-BR" sz="1800"/>
              <a:t>Objetivo do aplicativo</a:t>
            </a:r>
          </a:p>
          <a:p>
            <a:pPr algn="just"/>
            <a:endParaRPr lang="pt-BR" sz="1400">
              <a:latin typeface="Roboto"/>
              <a:ea typeface="Roboto"/>
              <a:cs typeface="Roboto"/>
            </a:endParaRPr>
          </a:p>
          <a:p>
            <a:pPr algn="just"/>
            <a:r>
              <a:rPr lang="pt-BR" sz="140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Fomentar a pratica de exercícios físicos em grupo através de um aplicativo que fornece, via login social, o acesso a "eventos" criados por outros usuários ou empresas patrocinadoras que estejam nas proximidades tornando possível a criação de uma comunidade/amizade entre os membros interessados.</a:t>
            </a:r>
          </a:p>
          <a:p>
            <a:pPr algn="just"/>
            <a:endParaRPr lang="pt-BR" sz="1400">
              <a:solidFill>
                <a:srgbClr val="91A3AD"/>
              </a:solidFill>
              <a:latin typeface="Roboto"/>
              <a:ea typeface="Roboto"/>
              <a:cs typeface="Roboto"/>
            </a:endParaRPr>
          </a:p>
          <a:p>
            <a:pPr algn="just"/>
            <a:r>
              <a:rPr lang="pt-BR" sz="140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Cada evento é único e possui data e local definidos. Qualquer usuário pode criar seu próprio evento e disponibiliza-lo ao público de forma geral ou fazer parte de um evento existente assim como visualizar os membros que participarão do mesmo.</a:t>
            </a:r>
          </a:p>
          <a:p>
            <a:pPr algn="just"/>
            <a:endParaRPr lang="pt-BR" sz="1400">
              <a:solidFill>
                <a:srgbClr val="91A3AD"/>
              </a:solidFill>
              <a:latin typeface="Roboto"/>
              <a:ea typeface="Roboto"/>
              <a:cs typeface="Roboto"/>
            </a:endParaRPr>
          </a:p>
          <a:p>
            <a:pPr algn="just"/>
            <a:r>
              <a:rPr lang="pt-BR" sz="140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No futuro haverão eventos patrocinados, </a:t>
            </a:r>
            <a:r>
              <a:rPr lang="pt-BR" sz="140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gameficação</a:t>
            </a:r>
            <a:r>
              <a:rPr lang="pt-BR" sz="140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e </a:t>
            </a:r>
            <a:r>
              <a:rPr lang="pt-BR" sz="140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marketplace</a:t>
            </a:r>
            <a:r>
              <a:rPr lang="pt-BR" sz="140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de serviços especializados como produtos e/ou serviços convenientes e relacionados as práticas.</a:t>
            </a: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F2933577-5D19-4CFD-A7C0-E4658ACDE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28" y="326717"/>
            <a:ext cx="7031628" cy="408215"/>
          </a:xfrm>
        </p:spPr>
        <p:txBody>
          <a:bodyPr lIns="91440" tIns="45720" rIns="91440" bIns="45720" anchor="t"/>
          <a:lstStyle/>
          <a:p>
            <a:pPr algn="l" fontAlgn="base"/>
            <a:r>
              <a:rPr lang="pt-BR" sz="2800" b="1" dirty="0">
                <a:solidFill>
                  <a:srgbClr val="ED145B"/>
                </a:solidFill>
                <a:latin typeface="Calibri"/>
                <a:cs typeface="Calibri"/>
              </a:rPr>
              <a:t>Cap1 </a:t>
            </a:r>
            <a:r>
              <a:rPr lang="pt-BR" sz="1400" b="0" i="0" dirty="0">
                <a:solidFill>
                  <a:srgbClr val="E4E4E4"/>
                </a:solidFill>
                <a:effectLst/>
                <a:latin typeface="Roboto" panose="02000000000000000000" pitchFamily="2" charset="0"/>
              </a:rPr>
              <a:t>O mundo das pequenas telas - Documentando o projeto de um APP</a:t>
            </a:r>
            <a:br>
              <a:rPr lang="pt-BR" sz="1400" b="0" i="0" dirty="0">
                <a:solidFill>
                  <a:srgbClr val="E4E4E4"/>
                </a:solidFill>
                <a:effectLst/>
                <a:latin typeface="Roboto" panose="02000000000000000000" pitchFamily="2" charset="0"/>
              </a:rPr>
            </a:br>
            <a:br>
              <a:rPr lang="pt-BR" sz="1050" b="0" i="0" dirty="0">
                <a:solidFill>
                  <a:srgbClr val="FFFFFF"/>
                </a:solidFill>
                <a:effectLst/>
                <a:latin typeface="Gotham HTF Book"/>
              </a:rPr>
            </a:br>
            <a:br>
              <a:rPr lang="pt-BR" sz="1050" b="0" i="0" dirty="0">
                <a:solidFill>
                  <a:srgbClr val="FFFFFF"/>
                </a:solidFill>
                <a:effectLst/>
                <a:latin typeface="Gotham HTF Book"/>
              </a:rPr>
            </a:br>
            <a:endParaRPr lang="pt-BR" sz="2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15" name="Picture 613">
            <a:extLst>
              <a:ext uri="{FF2B5EF4-FFF2-40B4-BE49-F238E27FC236}">
                <a16:creationId xmlns:a16="http://schemas.microsoft.com/office/drawing/2014/main" id="{90FFBC36-8079-4A45-9C6B-ED6DB37F876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38356" y="205978"/>
            <a:ext cx="1181909" cy="31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9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E12B3253-E12A-430E-BA68-5C41AC30CAF7}"/>
              </a:ext>
            </a:extLst>
          </p:cNvPr>
          <p:cNvSpPr txBox="1"/>
          <p:nvPr/>
        </p:nvSpPr>
        <p:spPr>
          <a:xfrm>
            <a:off x="857829" y="1174589"/>
            <a:ext cx="7336182" cy="17538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defRPr sz="1100">
                <a:solidFill>
                  <a:schemeClr val="accent1">
                    <a:lumMod val="20000"/>
                    <a:lumOff val="80000"/>
                  </a:schemeClr>
                </a:solidFill>
                <a:latin typeface="Gotham HTF Light"/>
              </a:defRPr>
            </a:lvl1pPr>
          </a:lstStyle>
          <a:p>
            <a:r>
              <a:rPr lang="pt-BR" sz="1800"/>
              <a:t>Tecnologias escolhidas para o MVP</a:t>
            </a:r>
            <a:endParaRPr lang="en-US"/>
          </a:p>
          <a:p>
            <a:pPr algn="just"/>
            <a:endParaRPr lang="en-US"/>
          </a:p>
          <a:p>
            <a:pPr marL="285750" indent="-285750" algn="just">
              <a:buFont typeface="Calibri"/>
              <a:buChar char="-"/>
            </a:pPr>
            <a:r>
              <a:rPr lang="pt-BR" sz="140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Plataforma: Android</a:t>
            </a:r>
          </a:p>
          <a:p>
            <a:pPr marL="285750" indent="-285750" algn="just">
              <a:buFont typeface="Calibri"/>
              <a:buChar char="-"/>
            </a:pPr>
            <a:r>
              <a:rPr lang="pt-BR" sz="140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Linguagem: </a:t>
            </a:r>
            <a:r>
              <a:rPr lang="pt-BR" sz="140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Kotlin</a:t>
            </a:r>
            <a:endParaRPr lang="pt-BR" sz="1400">
              <a:solidFill>
                <a:srgbClr val="91A3AD"/>
              </a:solidFill>
              <a:latin typeface="Roboto"/>
              <a:ea typeface="Roboto"/>
              <a:cs typeface="Roboto"/>
            </a:endParaRPr>
          </a:p>
          <a:p>
            <a:pPr marL="285750" indent="-285750" algn="just">
              <a:buFont typeface="Calibri"/>
              <a:buChar char="-"/>
            </a:pPr>
            <a:r>
              <a:rPr lang="pt-BR" sz="140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IDE: Android Studio / Visual Studio</a:t>
            </a:r>
          </a:p>
          <a:p>
            <a:pPr marL="285750" indent="-285750" algn="just">
              <a:buFont typeface="Calibri"/>
              <a:buChar char="-"/>
            </a:pPr>
            <a:r>
              <a:rPr lang="pt-BR" sz="140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API: </a:t>
            </a:r>
            <a:r>
              <a:rPr lang="pt-BR" sz="140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Dotnet</a:t>
            </a:r>
            <a:endParaRPr lang="pt-BR" sz="1400">
              <a:solidFill>
                <a:srgbClr val="91A3AD"/>
              </a:solidFill>
              <a:latin typeface="Roboto"/>
              <a:ea typeface="Roboto"/>
              <a:cs typeface="Roboto"/>
            </a:endParaRPr>
          </a:p>
          <a:p>
            <a:pPr marL="285750" indent="-285750" algn="just">
              <a:buFont typeface="Calibri"/>
              <a:buChar char="-"/>
            </a:pPr>
            <a:r>
              <a:rPr lang="pt-BR" sz="140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Base de dados: MySQL</a:t>
            </a: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F2933577-5D19-4CFD-A7C0-E4658ACDE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28" y="326717"/>
            <a:ext cx="7031628" cy="408215"/>
          </a:xfrm>
        </p:spPr>
        <p:txBody>
          <a:bodyPr lIns="91440" tIns="45720" rIns="91440" bIns="45720" anchor="t"/>
          <a:lstStyle/>
          <a:p>
            <a:pPr algn="l" fontAlgn="base"/>
            <a:r>
              <a:rPr lang="pt-BR" sz="2800" b="1" dirty="0">
                <a:solidFill>
                  <a:srgbClr val="ED145B"/>
                </a:solidFill>
                <a:latin typeface="Calibri"/>
                <a:cs typeface="Calibri"/>
              </a:rPr>
              <a:t>Cap1 </a:t>
            </a:r>
            <a:r>
              <a:rPr lang="pt-BR" sz="1400" b="0" i="0" dirty="0">
                <a:solidFill>
                  <a:srgbClr val="E4E4E4"/>
                </a:solidFill>
                <a:effectLst/>
                <a:latin typeface="Roboto" panose="02000000000000000000" pitchFamily="2" charset="0"/>
              </a:rPr>
              <a:t>O mundo das pequenas telas - Documentando o projeto de um APP</a:t>
            </a:r>
            <a:br>
              <a:rPr lang="pt-BR" sz="1400" b="0" i="0" dirty="0">
                <a:solidFill>
                  <a:srgbClr val="E4E4E4"/>
                </a:solidFill>
                <a:effectLst/>
                <a:latin typeface="Roboto" panose="02000000000000000000" pitchFamily="2" charset="0"/>
              </a:rPr>
            </a:br>
            <a:br>
              <a:rPr lang="pt-BR" sz="1050" b="0" i="0" dirty="0">
                <a:solidFill>
                  <a:srgbClr val="FFFFFF"/>
                </a:solidFill>
                <a:effectLst/>
                <a:latin typeface="Gotham HTF Book"/>
              </a:rPr>
            </a:br>
            <a:br>
              <a:rPr lang="pt-BR" sz="1050" b="0" i="0" dirty="0">
                <a:solidFill>
                  <a:srgbClr val="FFFFFF"/>
                </a:solidFill>
                <a:effectLst/>
                <a:latin typeface="Gotham HTF Book"/>
              </a:rPr>
            </a:br>
            <a:endParaRPr lang="pt-BR" sz="2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15" name="Picture 613">
            <a:extLst>
              <a:ext uri="{FF2B5EF4-FFF2-40B4-BE49-F238E27FC236}">
                <a16:creationId xmlns:a16="http://schemas.microsoft.com/office/drawing/2014/main" id="{90FFBC36-8079-4A45-9C6B-ED6DB37F876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38356" y="205978"/>
            <a:ext cx="1181909" cy="31774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57226D4-4110-C863-BEBB-12863FFA803B}"/>
              </a:ext>
            </a:extLst>
          </p:cNvPr>
          <p:cNvSpPr txBox="1"/>
          <p:nvPr/>
        </p:nvSpPr>
        <p:spPr>
          <a:xfrm>
            <a:off x="828489" y="3827884"/>
            <a:ext cx="7356472" cy="34073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789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577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366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154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943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731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752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4308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>
                <a:solidFill>
                  <a:srgbClr val="92D0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 dos arquivos da entrega</a:t>
            </a:r>
            <a:endParaRPr lang="pt-BR" sz="1200">
              <a:solidFill>
                <a:srgbClr val="92D05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C5D89A-928F-A12E-F299-EEBB8C999ADE}"/>
              </a:ext>
            </a:extLst>
          </p:cNvPr>
          <p:cNvSpPr txBox="1"/>
          <p:nvPr/>
        </p:nvSpPr>
        <p:spPr>
          <a:xfrm>
            <a:off x="828489" y="4102665"/>
            <a:ext cx="2027176" cy="34067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789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577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366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154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943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731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752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4308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dirty="0">
                <a:solidFill>
                  <a:srgbClr val="92D05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Protótipo navegável figma</a:t>
            </a:r>
            <a:endParaRPr lang="pt-BR" sz="1200" dirty="0">
              <a:solidFill>
                <a:srgbClr val="92D050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D550B41-189F-C32A-ED10-4B1B7F7066BF}"/>
              </a:ext>
            </a:extLst>
          </p:cNvPr>
          <p:cNvSpPr txBox="1"/>
          <p:nvPr/>
        </p:nvSpPr>
        <p:spPr>
          <a:xfrm>
            <a:off x="833379" y="4356801"/>
            <a:ext cx="3587036" cy="34073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789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577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366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154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943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731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752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4308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dirty="0">
                <a:solidFill>
                  <a:srgbClr val="92D05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Cronograma de desenvolvimento</a:t>
            </a:r>
            <a:endParaRPr lang="pt-BR" sz="1200" dirty="0">
              <a:solidFill>
                <a:srgbClr val="92D050"/>
              </a:solidFill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58F326C1-1AEE-777B-5354-C42C1D1A0FA2}"/>
              </a:ext>
            </a:extLst>
          </p:cNvPr>
          <p:cNvSpPr txBox="1"/>
          <p:nvPr/>
        </p:nvSpPr>
        <p:spPr>
          <a:xfrm>
            <a:off x="828489" y="3562801"/>
            <a:ext cx="3448628" cy="3139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789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577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366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154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943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731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752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4308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pt-BR" sz="1600">
                <a:solidFill>
                  <a:srgbClr val="ED145B"/>
                </a:solidFill>
                <a:latin typeface="Calibri"/>
                <a:cs typeface="Gotham HTF Bold"/>
              </a:rPr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3360205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13">
            <a:extLst>
              <a:ext uri="{FF2B5EF4-FFF2-40B4-BE49-F238E27FC236}">
                <a16:creationId xmlns:a16="http://schemas.microsoft.com/office/drawing/2014/main" id="{2C8E80E3-2D0F-4BD1-8CBB-7275282A17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38356" y="205978"/>
            <a:ext cx="1181909" cy="317740"/>
          </a:xfrm>
          <a:prstGeom prst="rect">
            <a:avLst/>
          </a:prstGeom>
        </p:spPr>
      </p:pic>
      <p:sp>
        <p:nvSpPr>
          <p:cNvPr id="3" name="Título 11">
            <a:extLst>
              <a:ext uri="{FF2B5EF4-FFF2-40B4-BE49-F238E27FC236}">
                <a16:creationId xmlns:a16="http://schemas.microsoft.com/office/drawing/2014/main" id="{28D55A31-1322-4310-A7C2-53B9C3806E57}"/>
              </a:ext>
            </a:extLst>
          </p:cNvPr>
          <p:cNvSpPr txBox="1">
            <a:spLocks/>
          </p:cNvSpPr>
          <p:nvPr/>
        </p:nvSpPr>
        <p:spPr>
          <a:xfrm>
            <a:off x="706727" y="350864"/>
            <a:ext cx="5280416" cy="38406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rgbClr val="ED145B"/>
                </a:solidFill>
                <a:latin typeface="Calibri"/>
                <a:cs typeface="Calibri"/>
              </a:rPr>
              <a:t>Objetivo </a:t>
            </a:r>
            <a:r>
              <a:rPr lang="pt-BR" sz="2800" dirty="0">
                <a:solidFill>
                  <a:schemeClr val="bg1"/>
                </a:solidFill>
                <a:latin typeface="Calibri"/>
                <a:cs typeface="Calibri"/>
              </a:rPr>
              <a:t>breve sobre o projeto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DBD65C7-5249-7A7E-BE44-4BCC62BBF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35" y="1349828"/>
            <a:ext cx="1458874" cy="315296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088F2FC-A668-EC1E-C092-C1D92E4C1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556" y="1349827"/>
            <a:ext cx="1458874" cy="31650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1CB87B0-224B-827C-8764-E11394D5D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5897" y="1349827"/>
            <a:ext cx="1453471" cy="31650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5D51D39-C4E8-1CD4-D11A-F0E66D08D485}"/>
              </a:ext>
            </a:extLst>
          </p:cNvPr>
          <p:cNvSpPr txBox="1"/>
          <p:nvPr/>
        </p:nvSpPr>
        <p:spPr>
          <a:xfrm>
            <a:off x="5786580" y="2161939"/>
            <a:ext cx="20271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000" b="1">
                <a:solidFill>
                  <a:schemeClr val="bg1"/>
                </a:solidFill>
                <a:latin typeface="Calibri"/>
                <a:cs typeface="Arial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1200">
                <a:solidFill>
                  <a:srgbClr val="EC1164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Protótipo navegável figma</a:t>
            </a:r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pt-BR" sz="1200">
                <a:solidFill>
                  <a:srgbClr val="EC1164"/>
                </a:solidFill>
              </a:rPr>
              <a:t>(mais completo)</a:t>
            </a:r>
          </a:p>
        </p:txBody>
      </p:sp>
    </p:spTree>
    <p:extLst>
      <p:ext uri="{BB962C8B-B14F-4D97-AF65-F5344CB8AC3E}">
        <p14:creationId xmlns:p14="http://schemas.microsoft.com/office/powerpoint/2010/main" val="857575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13">
            <a:extLst>
              <a:ext uri="{FF2B5EF4-FFF2-40B4-BE49-F238E27FC236}">
                <a16:creationId xmlns:a16="http://schemas.microsoft.com/office/drawing/2014/main" id="{2C8E80E3-2D0F-4BD1-8CBB-7275282A17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38356" y="205978"/>
            <a:ext cx="1181909" cy="317740"/>
          </a:xfrm>
          <a:prstGeom prst="rect">
            <a:avLst/>
          </a:prstGeom>
        </p:spPr>
      </p:pic>
      <p:sp>
        <p:nvSpPr>
          <p:cNvPr id="6" name="Título 11">
            <a:extLst>
              <a:ext uri="{FF2B5EF4-FFF2-40B4-BE49-F238E27FC236}">
                <a16:creationId xmlns:a16="http://schemas.microsoft.com/office/drawing/2014/main" id="{3EDB72C1-C4A0-DA54-FE31-E42B010A1B29}"/>
              </a:ext>
            </a:extLst>
          </p:cNvPr>
          <p:cNvSpPr txBox="1">
            <a:spLocks/>
          </p:cNvSpPr>
          <p:nvPr/>
        </p:nvSpPr>
        <p:spPr>
          <a:xfrm>
            <a:off x="434584" y="265510"/>
            <a:ext cx="5280416" cy="38406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rgbClr val="ED145B"/>
                </a:solidFill>
                <a:latin typeface="Calibri"/>
                <a:cs typeface="Calibri"/>
              </a:rPr>
              <a:t>Relatório </a:t>
            </a:r>
            <a:r>
              <a:rPr lang="pt-BR" sz="2800" dirty="0">
                <a:solidFill>
                  <a:schemeClr val="bg1"/>
                </a:solidFill>
                <a:latin typeface="Calibri"/>
                <a:cs typeface="Calibri"/>
              </a:rPr>
              <a:t>estatístico</a:t>
            </a:r>
          </a:p>
          <a:p>
            <a:pPr algn="l"/>
            <a:endParaRPr lang="pt-BR" sz="2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B0CF7C-6D16-D9C6-589E-DCD97939B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91" y="852529"/>
            <a:ext cx="1872536" cy="100371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D33319D-23A9-B961-C5E6-29C76CBB5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890" y="852530"/>
            <a:ext cx="1882266" cy="101136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DAE8412-474E-54B3-0940-F91D1DE0C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405" y="852528"/>
            <a:ext cx="1916268" cy="10113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09A07AC-CDA5-2E32-CF06-DD28E18078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6229" y="852530"/>
            <a:ext cx="1897323" cy="101136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17F1A03-21D9-FAAD-9987-63CC6F1F55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391" y="2105410"/>
            <a:ext cx="2449592" cy="256927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3B7CED3-0F67-BD71-A8CC-E1A82832C8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9120" y="2104930"/>
            <a:ext cx="2469539" cy="25692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AFF238A-8294-1CA6-F700-2E85C78470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7813" y="2099265"/>
            <a:ext cx="2473231" cy="25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33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13">
            <a:extLst>
              <a:ext uri="{FF2B5EF4-FFF2-40B4-BE49-F238E27FC236}">
                <a16:creationId xmlns:a16="http://schemas.microsoft.com/office/drawing/2014/main" id="{2C8E80E3-2D0F-4BD1-8CBB-7275282A17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38356" y="205978"/>
            <a:ext cx="1181909" cy="317740"/>
          </a:xfrm>
          <a:prstGeom prst="rect">
            <a:avLst/>
          </a:prstGeom>
        </p:spPr>
      </p:pic>
      <p:sp>
        <p:nvSpPr>
          <p:cNvPr id="3" name="Título 11">
            <a:extLst>
              <a:ext uri="{FF2B5EF4-FFF2-40B4-BE49-F238E27FC236}">
                <a16:creationId xmlns:a16="http://schemas.microsoft.com/office/drawing/2014/main" id="{28D55A31-1322-4310-A7C2-53B9C3806E57}"/>
              </a:ext>
            </a:extLst>
          </p:cNvPr>
          <p:cNvSpPr txBox="1">
            <a:spLocks/>
          </p:cNvSpPr>
          <p:nvPr/>
        </p:nvSpPr>
        <p:spPr>
          <a:xfrm>
            <a:off x="706726" y="350864"/>
            <a:ext cx="5943455" cy="38406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rgbClr val="ED145B"/>
                </a:solidFill>
                <a:latin typeface="Calibri"/>
                <a:cs typeface="Calibri"/>
              </a:rPr>
              <a:t>Cronograma </a:t>
            </a:r>
            <a:r>
              <a:rPr lang="pt-BR" sz="2800" b="1" dirty="0" err="1">
                <a:solidFill>
                  <a:schemeClr val="bg1"/>
                </a:solidFill>
                <a:latin typeface="Calibri"/>
                <a:cs typeface="Calibri"/>
              </a:rPr>
              <a:t>kanban</a:t>
            </a:r>
            <a:endParaRPr lang="pt-BR" sz="2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BAAE9D3-2DDB-714B-EC65-A1D743652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274" y="1035030"/>
            <a:ext cx="3959514" cy="353749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7E26356-301F-3809-2CD9-ADD330AE5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03" y="924180"/>
            <a:ext cx="2241364" cy="375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82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Título 11">
            <a:extLst>
              <a:ext uri="{FF2B5EF4-FFF2-40B4-BE49-F238E27FC236}">
                <a16:creationId xmlns:a16="http://schemas.microsoft.com/office/drawing/2014/main" id="{989449B9-0213-4966-914F-6DD900AAA280}"/>
              </a:ext>
            </a:extLst>
          </p:cNvPr>
          <p:cNvSpPr txBox="1">
            <a:spLocks/>
          </p:cNvSpPr>
          <p:nvPr/>
        </p:nvSpPr>
        <p:spPr>
          <a:xfrm>
            <a:off x="104385" y="166532"/>
            <a:ext cx="5196958" cy="50162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rgbClr val="ED145B"/>
                </a:solidFill>
                <a:latin typeface="Calibri"/>
                <a:cs typeface="Calibri"/>
              </a:rPr>
              <a:t>MVP </a:t>
            </a:r>
            <a:r>
              <a:rPr lang="pt-BR" sz="2800" dirty="0">
                <a:solidFill>
                  <a:schemeClr val="bg1"/>
                </a:solidFill>
                <a:latin typeface="Calibri"/>
                <a:cs typeface="Calibri"/>
              </a:rPr>
              <a:t>diagrama</a:t>
            </a:r>
          </a:p>
        </p:txBody>
      </p:sp>
      <p:pic>
        <p:nvPicPr>
          <p:cNvPr id="2308" name="Picture 613" descr="Icon&#10;&#10;Description automatically generated">
            <a:extLst>
              <a:ext uri="{FF2B5EF4-FFF2-40B4-BE49-F238E27FC236}">
                <a16:creationId xmlns:a16="http://schemas.microsoft.com/office/drawing/2014/main" id="{540D4934-C9EB-4A62-ABC8-02A25096B0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38356" y="205978"/>
            <a:ext cx="1181909" cy="3177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5139BB-3B37-466F-FD0B-F9F90682E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59" y="1000293"/>
            <a:ext cx="8207082" cy="3843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9794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13">
            <a:extLst>
              <a:ext uri="{FF2B5EF4-FFF2-40B4-BE49-F238E27FC236}">
                <a16:creationId xmlns:a16="http://schemas.microsoft.com/office/drawing/2014/main" id="{2C8E80E3-2D0F-4BD1-8CBB-7275282A17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38356" y="205978"/>
            <a:ext cx="1181909" cy="317740"/>
          </a:xfrm>
          <a:prstGeom prst="rect">
            <a:avLst/>
          </a:prstGeom>
        </p:spPr>
      </p:pic>
      <p:sp>
        <p:nvSpPr>
          <p:cNvPr id="15" name="Título 11">
            <a:extLst>
              <a:ext uri="{FF2B5EF4-FFF2-40B4-BE49-F238E27FC236}">
                <a16:creationId xmlns:a16="http://schemas.microsoft.com/office/drawing/2014/main" id="{E5B507F4-0D4B-744C-6D27-B16DFE6A86EA}"/>
              </a:ext>
            </a:extLst>
          </p:cNvPr>
          <p:cNvSpPr txBox="1">
            <a:spLocks/>
          </p:cNvSpPr>
          <p:nvPr/>
        </p:nvSpPr>
        <p:spPr>
          <a:xfrm>
            <a:off x="434584" y="265510"/>
            <a:ext cx="5280416" cy="38406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611" rtl="0" eaLnBrk="1" latinLnBrk="0" hangingPunct="1">
              <a:spcBef>
                <a:spcPct val="0"/>
              </a:spcBef>
              <a:buNone/>
              <a:defRPr sz="440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rgbClr val="ED145B"/>
                </a:solidFill>
                <a:latin typeface="Calibri"/>
                <a:cs typeface="Calibri"/>
              </a:rPr>
              <a:t>MVP </a:t>
            </a:r>
            <a:r>
              <a:rPr lang="pt-BR" sz="2800" dirty="0">
                <a:solidFill>
                  <a:schemeClr val="bg1"/>
                </a:solidFill>
                <a:latin typeface="Calibri"/>
                <a:cs typeface="Calibri"/>
              </a:rPr>
              <a:t>diagrama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BE1D27-D4D8-2A1C-76D7-1BBD866B1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44" y="1301141"/>
            <a:ext cx="8105976" cy="2732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571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03D64301028FF46B65598D86285C3C5" ma:contentTypeVersion="8" ma:contentTypeDescription="Crie um novo documento." ma:contentTypeScope="" ma:versionID="557f2cf7c9f35020b27c19986f3a9834">
  <xsd:schema xmlns:xsd="http://www.w3.org/2001/XMLSchema" xmlns:xs="http://www.w3.org/2001/XMLSchema" xmlns:p="http://schemas.microsoft.com/office/2006/metadata/properties" xmlns:ns2="aaaaa178-fd32-4ec1-bdbe-b51d35dda2c9" targetNamespace="http://schemas.microsoft.com/office/2006/metadata/properties" ma:root="true" ma:fieldsID="121d9266e8929c774a32a68277d210e5" ns2:_="">
    <xsd:import namespace="aaaaa178-fd32-4ec1-bdbe-b51d35dda2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aaa178-fd32-4ec1-bdbe-b51d35dda2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59B09FA-A22C-4814-A0E6-7D0F99C9BE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D3A045-1BF2-4F6D-A528-F9642E332335}">
  <ds:schemaRefs>
    <ds:schemaRef ds:uri="aaaaa178-fd32-4ec1-bdbe-b51d35dda2c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F5690B2-2320-4647-B18B-6A73B8A9EBC9}">
  <ds:schemaRefs>
    <ds:schemaRef ds:uri="aaaaa178-fd32-4ec1-bdbe-b51d35dda2c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353</Words>
  <Application>Microsoft Macintosh PowerPoint</Application>
  <PresentationFormat>Apresentação na tela (16:9)</PresentationFormat>
  <Paragraphs>53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11</vt:i4>
      </vt:variant>
    </vt:vector>
  </HeadingPairs>
  <TitlesOfParts>
    <vt:vector size="20" baseType="lpstr">
      <vt:lpstr>Arial</vt:lpstr>
      <vt:lpstr>Gotham HTF Book</vt:lpstr>
      <vt:lpstr>Calibri</vt:lpstr>
      <vt:lpstr>Roboto</vt:lpstr>
      <vt:lpstr>Gotham HTF Light</vt:lpstr>
      <vt:lpstr>Calibri Light</vt:lpstr>
      <vt:lpstr>Office Theme</vt:lpstr>
      <vt:lpstr>Personalizar design</vt:lpstr>
      <vt:lpstr>Fundo 2</vt:lpstr>
      <vt:lpstr>Apresentação do PowerPoint</vt:lpstr>
      <vt:lpstr>Cap1 O mundo das pequenas telas - Documentando o projeto de um APP   </vt:lpstr>
      <vt:lpstr>Cap1 O mundo das pequenas telas - Documentando o projeto de um APP   </vt:lpstr>
      <vt:lpstr>Cap1 O mundo das pequenas telas - Documentando o projeto de um APP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Elio Gonçalves de Lima</cp:lastModifiedBy>
  <cp:revision>5</cp:revision>
  <dcterms:created xsi:type="dcterms:W3CDTF">2019-02-15T12:16:11Z</dcterms:created>
  <dcterms:modified xsi:type="dcterms:W3CDTF">2023-02-20T20:52:19Z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0x010100E03D64301028FF46B65598D86285C3C5</vt:lpwstr>
  </property>
</Properties>
</file>